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Playfair Display"/>
      <p:regular r:id="rId29"/>
      <p:bold r:id="rId30"/>
      <p:italic r:id="rId31"/>
      <p:boldItalic r:id="rId32"/>
    </p:embeddedFont>
    <p:embeddedFont>
      <p:font typeface="Lato"/>
      <p:regular r:id="rId33"/>
      <p:bold r:id="rId34"/>
      <p:italic r:id="rId35"/>
      <p:boldItalic r:id="rId36"/>
    </p:embeddedFont>
    <p:embeddedFont>
      <p:font typeface="Oswald Light"/>
      <p:regular r:id="rId37"/>
      <p:bold r:id="rId38"/>
    </p:embeddedFont>
    <p:embeddedFont>
      <p:font typeface="Oswald"/>
      <p:regular r:id="rId39"/>
      <p:bold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swald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layfairDisplay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layfairDisplay-italic.fntdata"/><Relationship Id="rId30" Type="http://schemas.openxmlformats.org/officeDocument/2006/relationships/font" Target="fonts/PlayfairDisplay-bold.fntdata"/><Relationship Id="rId11" Type="http://schemas.openxmlformats.org/officeDocument/2006/relationships/slide" Target="slides/slide6.xml"/><Relationship Id="rId33" Type="http://schemas.openxmlformats.org/officeDocument/2006/relationships/font" Target="fonts/Lato-regular.fntdata"/><Relationship Id="rId10" Type="http://schemas.openxmlformats.org/officeDocument/2006/relationships/slide" Target="slides/slide5.xml"/><Relationship Id="rId32" Type="http://schemas.openxmlformats.org/officeDocument/2006/relationships/font" Target="fonts/PlayfairDisplay-boldItalic.fntdata"/><Relationship Id="rId13" Type="http://schemas.openxmlformats.org/officeDocument/2006/relationships/slide" Target="slides/slide8.xml"/><Relationship Id="rId35" Type="http://schemas.openxmlformats.org/officeDocument/2006/relationships/font" Target="fonts/Lato-italic.fntdata"/><Relationship Id="rId12" Type="http://schemas.openxmlformats.org/officeDocument/2006/relationships/slide" Target="slides/slide7.xml"/><Relationship Id="rId34" Type="http://schemas.openxmlformats.org/officeDocument/2006/relationships/font" Target="fonts/Lato-bold.fntdata"/><Relationship Id="rId15" Type="http://schemas.openxmlformats.org/officeDocument/2006/relationships/slide" Target="slides/slide10.xml"/><Relationship Id="rId37" Type="http://schemas.openxmlformats.org/officeDocument/2006/relationships/font" Target="fonts/OswaldLight-regular.fntdata"/><Relationship Id="rId14" Type="http://schemas.openxmlformats.org/officeDocument/2006/relationships/slide" Target="slides/slide9.xml"/><Relationship Id="rId36" Type="http://schemas.openxmlformats.org/officeDocument/2006/relationships/font" Target="fonts/Lato-boldItalic.fntdata"/><Relationship Id="rId17" Type="http://schemas.openxmlformats.org/officeDocument/2006/relationships/slide" Target="slides/slide12.xml"/><Relationship Id="rId39" Type="http://schemas.openxmlformats.org/officeDocument/2006/relationships/font" Target="fonts/Oswald-regular.fntdata"/><Relationship Id="rId16" Type="http://schemas.openxmlformats.org/officeDocument/2006/relationships/slide" Target="slides/slide11.xml"/><Relationship Id="rId38" Type="http://schemas.openxmlformats.org/officeDocument/2006/relationships/font" Target="fonts/OswaldLight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 txBox="1"/>
          <p:nvPr>
            <p:ph hasCustomPrompt="1"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Shape 2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hape 28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Shape 29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hape 3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Shape 3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Shape 49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Shape 50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lue-gold">
    <p:bg>
      <p:bgPr>
        <a:solidFill>
          <a:srgbClr val="0B539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Friendly Water for the World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9" name="Shape 69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Plan to Improve FWW’s Social Media Strategy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Facebook Events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282675" y="1127625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Oswald Light"/>
              <a:buAutoNum type="arabicPeriod" startAt="3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Always remember to </a:t>
            </a:r>
            <a:r>
              <a:rPr b="1" lang="en">
                <a:latin typeface="Oswald"/>
                <a:ea typeface="Oswald"/>
                <a:cs typeface="Oswald"/>
                <a:sym typeface="Oswald"/>
              </a:rPr>
              <a:t>show RSVP’s</a:t>
            </a: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 for your event and </a:t>
            </a:r>
            <a:r>
              <a:rPr b="1" lang="en">
                <a:latin typeface="Oswald"/>
                <a:ea typeface="Oswald"/>
                <a:cs typeface="Oswald"/>
                <a:sym typeface="Oswald"/>
              </a:rPr>
              <a:t>pin the event</a:t>
            </a: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 to the top of the FWW page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descr="Image result for pin event to top of facebook page"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9900" y="2055125"/>
            <a:ext cx="3952399" cy="2674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"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4957" y="1753250"/>
            <a:ext cx="2798218" cy="315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Facebook Events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 Light"/>
              <a:buAutoNum type="arabicPeriod" startAt="4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Share the event with the </a:t>
            </a:r>
            <a:r>
              <a:rPr b="1" lang="en">
                <a:latin typeface="Oswald"/>
                <a:ea typeface="Oswald"/>
                <a:cs typeface="Oswald"/>
                <a:sym typeface="Oswald"/>
              </a:rPr>
              <a:t>personal profiles</a:t>
            </a: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 of FWW workers, volunteers, and users attending the event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Light"/>
              <a:buChar char="○"/>
            </a:pPr>
            <a:r>
              <a:rPr lang="en" sz="135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rPr>
              <a:t>Start with the usual. Share the event on your own Facebook page, and then send out invitations to people in your circle. </a:t>
            </a:r>
            <a:endParaRPr sz="1350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Light"/>
              <a:buChar char="○"/>
            </a:pPr>
            <a:r>
              <a:rPr lang="en" sz="135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rPr>
              <a:t>Encourage those who are attending to share the event and invite their friends (with </a:t>
            </a:r>
            <a:r>
              <a:rPr b="1" lang="en" sz="135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suggestions feature</a:t>
            </a:r>
            <a:r>
              <a:rPr lang="en" sz="135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rPr>
              <a:t>, people can invite more people than they could before).</a:t>
            </a:r>
            <a:endParaRPr sz="1350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Light"/>
              <a:buChar char="○"/>
            </a:pPr>
            <a:r>
              <a:rPr lang="en" sz="135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rPr>
              <a:t>These actions help you make sure you spread the event as far as possible.</a:t>
            </a:r>
            <a:endParaRPr sz="1350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457200">
              <a:spcBef>
                <a:spcPts val="17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FA8DC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Facebook Ads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Facebook Ads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311700" y="1417800"/>
            <a:ext cx="8520600" cy="35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Before FWW creates or distributes Facebook ads a plan must be established for </a:t>
            </a:r>
            <a:r>
              <a:rPr b="1" lang="en">
                <a:latin typeface="Oswald"/>
                <a:ea typeface="Oswald"/>
                <a:cs typeface="Oswald"/>
                <a:sym typeface="Oswald"/>
              </a:rPr>
              <a:t>each ad</a:t>
            </a: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. This plan should consider: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Font typeface="Oswald Light"/>
              <a:buChar char="●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What is the </a:t>
            </a:r>
            <a:r>
              <a:rPr b="1" lang="en">
                <a:latin typeface="Oswald"/>
                <a:ea typeface="Oswald"/>
                <a:cs typeface="Oswald"/>
                <a:sym typeface="Oswald"/>
              </a:rPr>
              <a:t>central message</a:t>
            </a: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 of this ad?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Oswald Light"/>
              <a:buChar char="●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What is the </a:t>
            </a:r>
            <a:r>
              <a:rPr b="1" lang="en">
                <a:latin typeface="Oswald"/>
                <a:ea typeface="Oswald"/>
                <a:cs typeface="Oswald"/>
                <a:sym typeface="Oswald"/>
              </a:rPr>
              <a:t>call to action</a:t>
            </a: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?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Oswald Light"/>
              <a:buChar char="○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Increase followers on social media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Oswald Light"/>
              <a:buChar char="○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Encourage followers to share your page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Oswald Light"/>
              <a:buChar char="○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Visit your website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Oswald Light"/>
              <a:buChar char="○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Attend an event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Oswald Light"/>
              <a:buChar char="○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Donate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Oswald Light"/>
              <a:buChar char="○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Etc.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Oswald Light"/>
              <a:buChar char="●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Who is the </a:t>
            </a:r>
            <a:r>
              <a:rPr b="1" lang="en">
                <a:latin typeface="Oswald"/>
                <a:ea typeface="Oswald"/>
                <a:cs typeface="Oswald"/>
                <a:sym typeface="Oswald"/>
              </a:rPr>
              <a:t>target audience</a:t>
            </a: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 of this ad?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descr="Image result for facebook ads"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9575" y="2618950"/>
            <a:ext cx="2714625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Facebook Ads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311700" y="118565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The strategies outlined for Facebook posts also apply to Facebook ads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Font typeface="Oswald Light"/>
              <a:buChar char="●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Limit the text </a:t>
            </a:r>
            <a:r>
              <a:rPr b="1" lang="en">
                <a:latin typeface="Oswald"/>
                <a:ea typeface="Oswald"/>
                <a:cs typeface="Oswald"/>
                <a:sym typeface="Oswald"/>
              </a:rPr>
              <a:t>length 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Oswald Light"/>
              <a:buChar char="○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If you can convey a message with a video, picture, or poster DO IT! People don’t really enjoy reading-- they really don’t like reading ads 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Oswald Light"/>
              <a:buChar char="○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Try and limit the text to one sentence and the link for the FWW website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Oswald Light"/>
              <a:buChar char="●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Always use </a:t>
            </a:r>
            <a:r>
              <a:rPr b="1" lang="en">
                <a:latin typeface="Oswald"/>
                <a:ea typeface="Oswald"/>
                <a:cs typeface="Oswald"/>
                <a:sym typeface="Oswald"/>
              </a:rPr>
              <a:t>media</a:t>
            </a: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 to convey a message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Facebook Ads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5070725" y="191775"/>
            <a:ext cx="3315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This is an example of a great Facebook ad that FWW can recreate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descr="Image result for facebook ads" id="158" name="Shape 158"/>
          <p:cNvPicPr preferRelativeResize="0"/>
          <p:nvPr/>
        </p:nvPicPr>
        <p:blipFill rotWithShape="1">
          <a:blip r:embed="rId3">
            <a:alphaModFix/>
          </a:blip>
          <a:srcRect b="5240" l="0" r="0" t="0"/>
          <a:stretch/>
        </p:blipFill>
        <p:spPr>
          <a:xfrm>
            <a:off x="311700" y="1336925"/>
            <a:ext cx="8422625" cy="354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Facebook Ads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311700" y="1417800"/>
            <a:ext cx="25104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Basics of the Ads Manager Account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0850" y="815125"/>
            <a:ext cx="5990050" cy="403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FA8DC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Steps for Creating a Facebook Ad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Step 1: </a:t>
            </a:r>
            <a:r>
              <a:rPr b="0" lang="en" sz="21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Select Your Campaign Objective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8447" y="1147600"/>
            <a:ext cx="5947101" cy="340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Step 2: </a:t>
            </a:r>
            <a:r>
              <a:rPr b="0" lang="en">
                <a:latin typeface="Oswald"/>
                <a:ea typeface="Oswald"/>
                <a:cs typeface="Oswald"/>
                <a:sym typeface="Oswald"/>
              </a:rPr>
              <a:t>Give Ad Campaign a Name</a:t>
            </a:r>
            <a:endParaRPr b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311700" y="1214675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5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rPr>
              <a:t>When naming your Facebook ad campaign, don’t forget to add the </a:t>
            </a:r>
            <a:r>
              <a:rPr b="1" lang="en" sz="135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date range</a:t>
            </a:r>
            <a:r>
              <a:rPr lang="en" sz="135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rPr>
              <a:t> so that it will be easier to navigate between your campaigns later.</a:t>
            </a:r>
            <a:endParaRPr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875" y="1588750"/>
            <a:ext cx="5740249" cy="3308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FA8DC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Facebook Posts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Step 3: </a:t>
            </a:r>
            <a:r>
              <a:rPr b="0" lang="en">
                <a:latin typeface="Oswald"/>
                <a:ea typeface="Oswald"/>
                <a:cs typeface="Oswald"/>
                <a:sym typeface="Oswald"/>
              </a:rPr>
              <a:t>Set Up Audience Targeting</a:t>
            </a:r>
            <a:endParaRPr b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311700" y="1243700"/>
            <a:ext cx="22854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This is </a:t>
            </a:r>
            <a:r>
              <a:rPr b="1" lang="en">
                <a:latin typeface="Oswald"/>
                <a:ea typeface="Oswald"/>
                <a:cs typeface="Oswald"/>
                <a:sym typeface="Oswald"/>
              </a:rPr>
              <a:t>really</a:t>
            </a: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 important and should be well thought-out depending on the ad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7675" y="1117150"/>
            <a:ext cx="5789600" cy="388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Step 4: </a:t>
            </a:r>
            <a:r>
              <a:rPr b="0" lang="en">
                <a:latin typeface="Oswald"/>
                <a:ea typeface="Oswald"/>
                <a:cs typeface="Oswald"/>
                <a:sym typeface="Oswald"/>
              </a:rPr>
              <a:t>Set up Ad Audience</a:t>
            </a:r>
            <a:endParaRPr b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311700" y="1417800"/>
            <a:ext cx="33663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4325" lvl="0" marL="4572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●"/>
            </a:pPr>
            <a:r>
              <a:rPr b="1" lang="en" sz="135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Brand awareness: </a:t>
            </a:r>
            <a:r>
              <a:rPr lang="en" sz="135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rPr>
              <a:t>Facebook and Instagram</a:t>
            </a:r>
            <a:endParaRPr sz="1350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14325" lvl="0" marL="4572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●"/>
            </a:pPr>
            <a:r>
              <a:rPr b="1" lang="en" sz="135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Engagement: </a:t>
            </a:r>
            <a:r>
              <a:rPr lang="en" sz="135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rPr>
              <a:t>Facebook and Instagram</a:t>
            </a:r>
            <a:endParaRPr sz="1350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14325" lvl="0" marL="4572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●"/>
            </a:pPr>
            <a:r>
              <a:rPr b="1" lang="en" sz="135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Video views:</a:t>
            </a:r>
            <a:r>
              <a:rPr lang="en" sz="135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rPr>
              <a:t> Facebook  and Instagram</a:t>
            </a:r>
            <a:endParaRPr sz="1350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11150" lvl="0" marL="4572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Oswald Light"/>
              <a:buChar char="●"/>
            </a:pPr>
            <a:r>
              <a:rPr b="1" lang="en" sz="13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Traffic </a:t>
            </a:r>
            <a:r>
              <a:rPr lang="en" sz="13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rPr>
              <a:t>(for website clicks and app engagement): Facebook </a:t>
            </a:r>
            <a:endParaRPr sz="1300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11150" lvl="0" marL="4572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●"/>
            </a:pPr>
            <a:r>
              <a:rPr b="1" lang="en" sz="13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Conversions</a:t>
            </a:r>
            <a:r>
              <a:rPr lang="en" sz="13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rPr>
              <a:t>: Facebook</a:t>
            </a:r>
            <a:endParaRPr sz="1300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>
              <a:spcBef>
                <a:spcPts val="2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0200" y="1082763"/>
            <a:ext cx="4713058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Step 4: Set up Ad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311700" y="1417800"/>
            <a:ext cx="26190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After paying for the ad you can then set up the preferred display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3100" y="1170125"/>
            <a:ext cx="5908500" cy="3285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FA8DC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Summary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0" name="Shape 21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 Light"/>
              <a:buAutoNum type="arabicPeriod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Keep things </a:t>
            </a:r>
            <a:r>
              <a:rPr b="1" lang="en">
                <a:latin typeface="Oswald"/>
                <a:ea typeface="Oswald"/>
                <a:cs typeface="Oswald"/>
                <a:sym typeface="Oswald"/>
              </a:rPr>
              <a:t>brief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 Light"/>
              <a:buAutoNum type="arabicPeriod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Always have the</a:t>
            </a:r>
            <a:r>
              <a:rPr b="1" lang="en">
                <a:latin typeface="Oswald"/>
                <a:ea typeface="Oswald"/>
                <a:cs typeface="Oswald"/>
                <a:sym typeface="Oswald"/>
              </a:rPr>
              <a:t> next event pinned</a:t>
            </a: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 to the top of the Facebook page. ALWAYS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 Light"/>
              <a:buAutoNum type="arabicPeriod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When making an ad really take the time to plan out the</a:t>
            </a:r>
            <a:r>
              <a:rPr b="1" lang="en">
                <a:latin typeface="Oswald"/>
                <a:ea typeface="Oswald"/>
                <a:cs typeface="Oswald"/>
                <a:sym typeface="Oswald"/>
              </a:rPr>
              <a:t> three keys</a:t>
            </a: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: 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 Light"/>
              <a:buAutoNum type="alphaLcPeriod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central message, target audience, &amp; call to action 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 Light"/>
              <a:buAutoNum type="arabicPeriod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Focus on </a:t>
            </a:r>
            <a:r>
              <a:rPr b="1" lang="en">
                <a:latin typeface="Oswald"/>
                <a:ea typeface="Oswald"/>
                <a:cs typeface="Oswald"/>
                <a:sym typeface="Oswald"/>
              </a:rPr>
              <a:t>perfecting the media</a:t>
            </a: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 used for the events and ads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The basics to remember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Facebook Posts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471900" y="1661300"/>
            <a:ext cx="8222100" cy="30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 Light"/>
              <a:buChar char="●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Grab the reader’s attention in the first line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 Light"/>
              <a:buChar char="●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If possible, make </a:t>
            </a:r>
            <a:r>
              <a:rPr b="1" lang="en">
                <a:latin typeface="Oswald"/>
                <a:ea typeface="Oswald"/>
                <a:cs typeface="Oswald"/>
                <a:sym typeface="Oswald"/>
              </a:rPr>
              <a:t>media </a:t>
            </a: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such as pictures, video, or music  the</a:t>
            </a:r>
            <a:r>
              <a:rPr b="1" lang="en">
                <a:latin typeface="Oswald"/>
                <a:ea typeface="Oswald"/>
                <a:cs typeface="Oswald"/>
                <a:sym typeface="Oswald"/>
              </a:rPr>
              <a:t> focal point </a:t>
            </a: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of the post 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 Light"/>
              <a:buChar char="●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Try and limit posts to </a:t>
            </a:r>
            <a:r>
              <a:rPr b="1" lang="en">
                <a:latin typeface="Oswald"/>
                <a:ea typeface="Oswald"/>
                <a:cs typeface="Oswald"/>
                <a:sym typeface="Oswald"/>
              </a:rPr>
              <a:t>40 words </a:t>
            </a: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or less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 Light"/>
              <a:buChar char="○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While this can be difficult, research shows that most users stop reading a post after 40 </a:t>
            </a:r>
            <a:r>
              <a:rPr lang="en" u="sng">
                <a:latin typeface="Oswald Light"/>
                <a:ea typeface="Oswald Light"/>
                <a:cs typeface="Oswald Light"/>
                <a:sym typeface="Oswald Light"/>
              </a:rPr>
              <a:t>characters</a:t>
            </a: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-- less than your average sentence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 Light"/>
              <a:buChar char="○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It is important to get your point across as quickly as possible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175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 Light"/>
              <a:buAutoNum type="romanLcPeriod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Pictures and video are useful for this as they can tell a story quickly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descr="No automatic alt text available."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8323" y="166200"/>
            <a:ext cx="1301199" cy="134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Facebook Posts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 Light"/>
              <a:buChar char="●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Limit the length of posts and encourage users to</a:t>
            </a:r>
            <a:r>
              <a:rPr b="1" lang="en">
                <a:latin typeface="Oswald"/>
                <a:ea typeface="Oswald"/>
                <a:cs typeface="Oswald"/>
                <a:sym typeface="Oswald"/>
              </a:rPr>
              <a:t> visit the website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 Light"/>
              <a:buChar char="○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This will increase website traction 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175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 Light"/>
              <a:buAutoNum type="romanLcPeriod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The website should be the platform with the most in-depth information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 Light"/>
              <a:buChar char="○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People are more likely to donate when on the website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 Light"/>
              <a:buChar char="●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While repetition helps users remember many pages it is unnecessary to being every post with FRIENDLY WATER FOR THE WORLD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 Light"/>
              <a:buChar char="○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This can be overbearing and put readers off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Facebook Posts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471900" y="1345950"/>
            <a:ext cx="38952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Oswald Light"/>
              <a:buChar char="●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This is an example of a </a:t>
            </a:r>
            <a:r>
              <a:rPr b="1" lang="en" u="sng">
                <a:latin typeface="Oswald"/>
                <a:ea typeface="Oswald"/>
                <a:cs typeface="Oswald"/>
                <a:sym typeface="Oswald"/>
              </a:rPr>
              <a:t>great</a:t>
            </a:r>
            <a:r>
              <a:rPr lang="en" u="sng">
                <a:latin typeface="Oswald Light"/>
                <a:ea typeface="Oswald Light"/>
                <a:cs typeface="Oswald Light"/>
                <a:sym typeface="Oswald Light"/>
              </a:rPr>
              <a:t> </a:t>
            </a: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post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Oswald Light"/>
              <a:buChar char="○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The CAPITAL letters grab the reader’s attention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Oswald Light"/>
              <a:buChar char="○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It is brief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Oswald Light"/>
              <a:buChar char="○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Users are directed to the website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Oswald Light"/>
              <a:buChar char="○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There is supplemental media (showing is better than telling)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Oswald Light"/>
              <a:buChar char="●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However, the FRIENDLY WATER FOR THE WORLD at the beginning is unnecessary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8550" y="65813"/>
            <a:ext cx="3315450" cy="50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FA8DC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Facebook Events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Facebook Events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Facebook Events can be a great way to increase awareness and attendance of a FWW event. However, this requires a lot of attention and care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42900" lvl="0" marL="4572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Oswald Light"/>
              <a:buAutoNum type="arabicPeriod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Always make sure the event picture is informative and eye-catching 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 Light"/>
              <a:buChar char="○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Dimensions for event picture: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14325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Oswald Light"/>
              <a:buChar char="■"/>
            </a:pPr>
            <a:r>
              <a:rPr lang="en" sz="135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rPr>
              <a:t>785×295 pixels – for the event page</a:t>
            </a:r>
            <a:endParaRPr sz="1350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14325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Oswald Light"/>
              <a:buChar char="■"/>
            </a:pPr>
            <a:r>
              <a:rPr lang="en" sz="135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rPr>
              <a:t>470×174 pixels – for the Newsfeed</a:t>
            </a:r>
            <a:endParaRPr sz="1350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14325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Oswald Light"/>
              <a:buChar char="■"/>
            </a:pPr>
            <a:r>
              <a:rPr lang="en" sz="135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rPr>
              <a:t>150×100 pixels- for the upcoming events section</a:t>
            </a:r>
            <a:endParaRPr sz="1350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rtl="0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914400">
              <a:spcBef>
                <a:spcPts val="21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descr="Image result for facebook events"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8175" y="3019025"/>
            <a:ext cx="3171899" cy="187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Facebook Events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126545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Example of a great ad banner: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descr="1"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8775" y="1874850"/>
            <a:ext cx="6981651" cy="30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Facebook Events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417800"/>
            <a:ext cx="8520600" cy="3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 Light"/>
              <a:buAutoNum type="arabicPeriod" startAt="2"/>
            </a:pPr>
            <a:r>
              <a:rPr b="1" lang="en">
                <a:latin typeface="Oswald"/>
                <a:ea typeface="Oswald"/>
                <a:cs typeface="Oswald"/>
                <a:sym typeface="Oswald"/>
              </a:rPr>
              <a:t>Connect with users </a:t>
            </a: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inside the event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 Light"/>
              <a:buChar char="○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If a user says “yes” or “maybe” to attending the event, like their status or leave a comment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175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 Light"/>
              <a:buChar char="■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This will further their chances of attending and their likeliness to share the event with others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 Light"/>
              <a:buChar char="○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If there is any activity on the event page (likes, comments or shares) engage with the users. 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175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■"/>
            </a:pPr>
            <a:r>
              <a:rPr b="1" lang="en">
                <a:latin typeface="Oswald"/>
                <a:ea typeface="Oswald"/>
                <a:cs typeface="Oswald"/>
                <a:sym typeface="Oswald"/>
              </a:rPr>
              <a:t>Like, share, or comment on their activity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-3175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 Light"/>
              <a:buChar char="■"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This increases the sense of community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Though this may seem trivial or tedious, this is </a:t>
            </a:r>
            <a:r>
              <a:rPr b="1" lang="en">
                <a:latin typeface="Oswald"/>
                <a:ea typeface="Oswald"/>
                <a:cs typeface="Oswald"/>
                <a:sym typeface="Oswald"/>
              </a:rPr>
              <a:t>SUPER </a:t>
            </a:r>
            <a:r>
              <a:rPr lang="en">
                <a:latin typeface="Oswald Light"/>
                <a:ea typeface="Oswald Light"/>
                <a:cs typeface="Oswald Light"/>
                <a:sym typeface="Oswald Light"/>
              </a:rPr>
              <a:t>important and increases the “activity” level of a page which directly impacts its traction on Facebook. This means more people will see this event within FWW’s community and without</a:t>
            </a:r>
            <a:endParaRPr>
              <a:latin typeface="Oswald Light"/>
              <a:ea typeface="Oswald Light"/>
              <a:cs typeface="Oswald Light"/>
              <a:sym typeface="Oswald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